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8.jpg" ContentType="image/png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40"/>
  </p:notesMasterIdLst>
  <p:sldIdLst>
    <p:sldId id="257" r:id="rId2"/>
    <p:sldId id="256" r:id="rId3"/>
    <p:sldId id="261" r:id="rId4"/>
    <p:sldId id="284" r:id="rId5"/>
    <p:sldId id="285" r:id="rId6"/>
    <p:sldId id="264" r:id="rId7"/>
    <p:sldId id="309" r:id="rId8"/>
    <p:sldId id="286" r:id="rId9"/>
    <p:sldId id="288" r:id="rId10"/>
    <p:sldId id="273" r:id="rId11"/>
    <p:sldId id="275" r:id="rId12"/>
    <p:sldId id="287" r:id="rId13"/>
    <p:sldId id="303" r:id="rId14"/>
    <p:sldId id="296" r:id="rId15"/>
    <p:sldId id="304" r:id="rId16"/>
    <p:sldId id="311" r:id="rId17"/>
    <p:sldId id="307" r:id="rId18"/>
    <p:sldId id="308" r:id="rId19"/>
    <p:sldId id="295" r:id="rId20"/>
    <p:sldId id="298" r:id="rId21"/>
    <p:sldId id="299" r:id="rId22"/>
    <p:sldId id="290" r:id="rId23"/>
    <p:sldId id="291" r:id="rId24"/>
    <p:sldId id="293" r:id="rId25"/>
    <p:sldId id="294" r:id="rId26"/>
    <p:sldId id="279" r:id="rId27"/>
    <p:sldId id="280" r:id="rId28"/>
    <p:sldId id="281" r:id="rId29"/>
    <p:sldId id="282" r:id="rId30"/>
    <p:sldId id="302" r:id="rId31"/>
    <p:sldId id="310" r:id="rId32"/>
    <p:sldId id="268" r:id="rId33"/>
    <p:sldId id="312" r:id="rId34"/>
    <p:sldId id="313" r:id="rId35"/>
    <p:sldId id="314" r:id="rId36"/>
    <p:sldId id="315" r:id="rId37"/>
    <p:sldId id="316" r:id="rId38"/>
    <p:sldId id="31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D2D72-C404-44B7-A70A-501FD5A6D60E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63DB7-5C76-49A2-860F-54C0B62D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0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D8090B6-F7D9-481F-97BF-BE7C412345AC}" type="slidenum">
              <a:rPr lang="en-US" altLang="en-US" sz="1300">
                <a:solidFill>
                  <a:srgbClr val="000000"/>
                </a:solidFill>
              </a:rPr>
              <a:pPr eaLnBrk="1" hangingPunct="1"/>
              <a:t>1</a:t>
            </a:fld>
            <a:endParaRPr lang="en-US" altLang="en-US" sz="1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1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5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Date: 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In-House Project Group No: 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B33ACA-B293-405F-9443-516E241FD8B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85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5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Date: 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In-House Project Group No: 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C84CF6-C85D-4E90-AC60-3ED4D47B56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2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6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362201"/>
            <a:ext cx="4775200" cy="3763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362201"/>
            <a:ext cx="4775200" cy="3763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Date: 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In-House Project Group No: 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3D9178-96A4-468E-8EBA-D8C98A0ED94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7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8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Date: </a:t>
            </a: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In-House Project Group No: 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6FD567-E46C-4C6E-A07B-8D7FB118026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69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4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Date: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In-House Project Group No: 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B1216-303C-4CDE-B54C-9FACB43EA6B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14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3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                       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Date: 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In-House Project Group No: 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16C223-73F7-4468-9004-EF65E5721F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44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6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Date: 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In-House Project Group No: 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73332-E17E-4E5A-BB5D-4256FB78802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48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6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Date: 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In-House Project Group No: 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D5A014-69CB-424A-8C23-294F6A0EE9B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10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/>
          <p:cNvSpPr>
            <a:spLocks noChangeArrowheads="1"/>
          </p:cNvSpPr>
          <p:nvPr/>
        </p:nvSpPr>
        <p:spPr bwMode="auto">
          <a:xfrm>
            <a:off x="508000" y="1143000"/>
            <a:ext cx="11277600" cy="5181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5" name="Picture 8" descr="college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76200"/>
            <a:ext cx="105621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625600" y="304801"/>
            <a:ext cx="934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>
                <a:solidFill>
                  <a:srgbClr val="000000"/>
                </a:solidFill>
                <a:latin typeface="Arial" charset="0"/>
              </a:rPr>
              <a:t>   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Date: 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In-House Project Group No: </a:t>
            </a: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FF6BC-23C9-49F5-B68A-B2609D917C0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9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371600"/>
            <a:ext cx="91440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2362201"/>
            <a:ext cx="9753600" cy="3763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508000" y="6457950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Date: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7721600" y="6457950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In-House Project Group No: 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381000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E70296D-1AC9-4E1C-9F74-67E383361C2D}" type="slidenum"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54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Georgi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aincorporation.com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9194" y="1100889"/>
            <a:ext cx="7877285" cy="911455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en-US" sz="2300" b="1" dirty="0" smtClean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1" dirty="0" smtClean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ROBUST APPROACH FOR IMPROVING THE ACCURACY OF IMU BASED LOCALISATION</a:t>
            </a:r>
            <a:endParaRPr lang="en-US" sz="2300" b="1" dirty="0">
              <a:ln/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2819400" y="304800"/>
            <a:ext cx="6858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800">
              <a:solidFill>
                <a:srgbClr val="000000"/>
              </a:solidFill>
            </a:endParaRP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1612232" y="1850572"/>
            <a:ext cx="9868568" cy="396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0000"/>
                </a:solidFill>
              </a:rPr>
              <a:t> </a:t>
            </a: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0000"/>
                </a:solidFill>
              </a:rPr>
              <a:t>Group No</a:t>
            </a:r>
            <a:r>
              <a:rPr lang="en-US" altLang="en-US" sz="1800" b="1" dirty="0" smtClean="0">
                <a:solidFill>
                  <a:srgbClr val="000000"/>
                </a:solidFill>
              </a:rPr>
              <a:t>: 50</a:t>
            </a:r>
            <a:r>
              <a:rPr lang="en-US" altLang="en-US" sz="1800" b="1" dirty="0">
                <a:solidFill>
                  <a:srgbClr val="000000"/>
                </a:solidFill>
              </a:rPr>
              <a:t>					           Date: </a:t>
            </a:r>
            <a:r>
              <a:rPr lang="en-US" altLang="en-US" sz="1800" b="1" dirty="0" smtClean="0">
                <a:solidFill>
                  <a:srgbClr val="000000"/>
                </a:solidFill>
              </a:rPr>
              <a:t>18/05/2016</a:t>
            </a:r>
            <a:endParaRPr lang="en-US" altLang="en-US" sz="1800" b="1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en-US" sz="1800" b="1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0000"/>
                </a:solidFill>
              </a:rPr>
              <a:t>Team Members</a:t>
            </a:r>
            <a:r>
              <a:rPr lang="en-US" altLang="en-US" sz="2000" b="1" dirty="0">
                <a:solidFill>
                  <a:srgbClr val="000000"/>
                </a:solidFill>
              </a:rPr>
              <a:t>	 			</a:t>
            </a:r>
            <a:r>
              <a:rPr lang="en-US" altLang="en-US" sz="2000" dirty="0">
                <a:solidFill>
                  <a:srgbClr val="000000"/>
                </a:solidFill>
              </a:rPr>
              <a:t>		</a:t>
            </a: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en-US" sz="2000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en-US" sz="2000" b="1" dirty="0" smtClean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en-US" sz="2000" b="1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2000" b="1" dirty="0" smtClean="0">
                <a:solidFill>
                  <a:srgbClr val="000000"/>
                </a:solidFill>
              </a:rPr>
              <a:t>Project  </a:t>
            </a:r>
            <a:r>
              <a:rPr lang="en-US" altLang="en-US" sz="2000" b="1" dirty="0">
                <a:solidFill>
                  <a:srgbClr val="000000"/>
                </a:solidFill>
              </a:rPr>
              <a:t>Advisor (Guide)  : 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Dr. Vidhya Balasubramanian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algn="ctr" defTabSz="914400" eaLnBrk="1" fontAlgn="base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en-US" sz="2000" b="1" dirty="0">
              <a:solidFill>
                <a:srgbClr val="000000"/>
              </a:solidFill>
            </a:endParaRPr>
          </a:p>
        </p:txBody>
      </p:sp>
      <p:sp>
        <p:nvSpPr>
          <p:cNvPr id="11269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164D840-F60B-4E97-886B-E51388694D91}" type="slidenum">
              <a:rPr lang="en-US" altLang="en-US" sz="1400">
                <a:solidFill>
                  <a:srgbClr val="000000"/>
                </a:solidFill>
              </a:rPr>
              <a:pPr eaLnBrk="1" hangingPunct="1"/>
              <a:t>1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10161"/>
              </p:ext>
            </p:extLst>
          </p:nvPr>
        </p:nvGraphicFramePr>
        <p:xfrm>
          <a:off x="1716505" y="3005666"/>
          <a:ext cx="949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S.No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Reg.No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Section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CB.EN.U4CSE12123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Kiran</a:t>
                      </a:r>
                      <a:r>
                        <a:rPr lang="en-US" baseline="0" dirty="0" smtClean="0"/>
                        <a:t> Kassyap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CSE-B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CB.EN.U4CSE12144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Sri</a:t>
                      </a:r>
                      <a:r>
                        <a:rPr lang="en-US" baseline="0" dirty="0" smtClean="0"/>
                        <a:t>venkata Krishnan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CSE-B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CB.EN.U4CSE12147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Sundarrajan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CSE-B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15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9918" y="265182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Specifications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5559" y="1223694"/>
            <a:ext cx="9740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Bstem and Adcord board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microcontroller 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IMU’S – Gyroscope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motors and motor encoders.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Zippy 5000mah Li-Polymer battery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 Chassis and Wheels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Range finder sensors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99" y="1223694"/>
            <a:ext cx="3413760" cy="2270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99" y="3670517"/>
            <a:ext cx="3367837" cy="25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6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57334" y="265182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Specifications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51643" y="2277291"/>
            <a:ext cx="9740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	Ubuntu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-	Python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 library			-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Bstem plotter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establish connection with the robot through Wi-Fi.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5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31" y="1155040"/>
            <a:ext cx="7050469" cy="5154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8627" y="265182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94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1087" y="2134106"/>
            <a:ext cx="91178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make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the motor encoders to calculate the distance travelled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orientation of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help of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filter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integrate orientations obtained from gyroscope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avoidance system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the Curvature decision algorithm we determine which position and orientation to be used according to the current scenario.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8627" y="265182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 Integration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3130" y="3243514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Encoders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3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84800" y="2916038"/>
                <a:ext cx="6096000" cy="10259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rgbClr val="403C3A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srgbClr val="403C3A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solidFill>
                                <a:srgbClr val="403C3A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i="1">
                              <a:solidFill>
                                <a:srgbClr val="403C3A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IN" i="1">
                          <a:solidFill>
                            <a:srgbClr val="403C3A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solidFill>
                                <a:srgbClr val="403C3A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srgbClr val="403C3A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1">
                              <a:solidFill>
                                <a:srgbClr val="403C3A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i="1">
                              <a:solidFill>
                                <a:srgbClr val="403C3A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i="1">
                          <a:solidFill>
                            <a:srgbClr val="403C3A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i="1">
                          <a:solidFill>
                            <a:srgbClr val="403C3A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en-IN" i="1">
                              <a:solidFill>
                                <a:srgbClr val="403C3A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srgbClr val="403C3A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rgbClr val="403C3A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rgbClr val="403C3A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Ɵ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rgbClr val="403C3A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IN" dirty="0" smtClean="0">
                  <a:solidFill>
                    <a:srgbClr val="403C3A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85800"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IN" dirty="0" smtClean="0">
                    <a:solidFill>
                      <a:srgbClr val="403C3A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Latha" panose="020B0604020202020204" pitchFamily="34" charset="0"/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en-IN" i="1">
                        <a:solidFill>
                          <a:srgbClr val="403C3A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IN" i="1">
                        <a:solidFill>
                          <a:srgbClr val="403C3A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i="1">
                        <a:solidFill>
                          <a:srgbClr val="403C3A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  <m:func>
                      <m:funcPr>
                        <m:ctrlP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rgbClr val="403C3A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403C3A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Ɵ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403C3A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IN" i="1">
                        <a:solidFill>
                          <a:srgbClr val="403C3A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00" y="2916038"/>
                <a:ext cx="6096000" cy="10259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12" y="1752272"/>
            <a:ext cx="3802924" cy="39201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8627" y="265182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Position Estimation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0697" y="4310743"/>
                <a:ext cx="40669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IN" dirty="0" smtClean="0"/>
                  <a:t> are current positions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i="1">
                            <a:solidFill>
                              <a:srgbClr val="403C3A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dirty="0" smtClean="0"/>
                  <a:t> represents previous position</a:t>
                </a:r>
                <a:endParaRPr lang="en-IN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697" y="4310743"/>
                <a:ext cx="4066903" cy="923330"/>
              </a:xfrm>
              <a:prstGeom prst="rect">
                <a:avLst/>
              </a:prstGeom>
              <a:blipFill>
                <a:blip r:embed="rId4"/>
                <a:stretch>
                  <a:fillRect l="-1349" t="-3289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80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48081" y="1491369"/>
                <a:ext cx="803801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 smtClean="0"/>
                  <a:t>r = (R+W).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IN" dirty="0" smtClean="0"/>
              </a:p>
              <a:p>
                <a:endParaRPr lang="en-I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 smtClean="0"/>
                  <a:t>l = (R).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IN" dirty="0" smtClean="0"/>
              </a:p>
              <a:p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 smtClean="0"/>
                  <a:t>r-l =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dirty="0" smtClean="0"/>
                  <a:t>.W</a:t>
                </a:r>
              </a:p>
              <a:p>
                <a:endParaRPr lang="en-I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081" y="1491369"/>
                <a:ext cx="8038011" cy="2031325"/>
              </a:xfrm>
              <a:prstGeom prst="rect">
                <a:avLst/>
              </a:prstGeom>
              <a:blipFill>
                <a:blip r:embed="rId2"/>
                <a:stretch>
                  <a:fillRect l="-455" t="-1802" b="-30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248627" y="265182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Orientation Estimation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200" y="1491369"/>
            <a:ext cx="3361599" cy="3489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65" y="1491370"/>
            <a:ext cx="3386635" cy="34910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13372" y="5257974"/>
            <a:ext cx="3248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 = Right ticks</a:t>
            </a:r>
          </a:p>
          <a:p>
            <a:r>
              <a:rPr lang="en-IN" dirty="0" smtClean="0"/>
              <a:t>l = left ticks</a:t>
            </a:r>
          </a:p>
          <a:p>
            <a:r>
              <a:rPr lang="en-IN" dirty="0" smtClean="0"/>
              <a:t>W = Width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flipH="1">
                <a:off x="810167" y="4703624"/>
                <a:ext cx="64005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smtClean="0"/>
                  <a:t>C = P-(R+W/2).[sin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Ɵ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.(−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Ɵ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]</a:t>
                </a:r>
              </a:p>
              <a:p>
                <a:endParaRPr lang="en-IN" dirty="0"/>
              </a:p>
              <a:p>
                <a:r>
                  <a:rPr lang="en-IN" dirty="0" smtClean="0"/>
                  <a:t>P = C + (R+W/2).[sin(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Ɵ</m:t>
                    </m:r>
                  </m:oMath>
                </a14:m>
                <a:r>
                  <a:rPr lang="en-IN" dirty="0" smtClean="0"/>
                  <a:t>+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dirty="0" smtClean="0"/>
                  <a:t>).(-cos(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Ɵ</m:t>
                    </m:r>
                  </m:oMath>
                </a14:m>
                <a:r>
                  <a:rPr lang="en-IN" dirty="0" smtClean="0"/>
                  <a:t>+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dirty="0" smtClean="0"/>
                  <a:t>))]</a:t>
                </a:r>
              </a:p>
              <a:p>
                <a:r>
                  <a:rPr lang="en-IN" dirty="0" smtClean="0"/>
                  <a:t>                             </a:t>
                </a:r>
                <a:endParaRPr lang="en-IN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0167" y="4703624"/>
                <a:ext cx="6400529" cy="1200329"/>
              </a:xfrm>
              <a:prstGeom prst="rect">
                <a:avLst/>
              </a:prstGeom>
              <a:blipFill>
                <a:blip r:embed="rId5"/>
                <a:stretch>
                  <a:fillRect l="-857" t="-30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33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17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3130" y="3060634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Gyroscope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78171" y="3041461"/>
                <a:ext cx="3000821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i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Ɵ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i="0">
                          <a:latin typeface="Cambria Math" panose="02040503050406030204" pitchFamily="18" charset="0"/>
                        </a:rPr>
                        <m:t>+ Ω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171" y="3041461"/>
                <a:ext cx="3000821" cy="391902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12274" y="2072640"/>
            <a:ext cx="7768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Orientation of the robot can be accurately measured using the formula,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26971" y="4032852"/>
                <a:ext cx="6653349" cy="86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>
                            <a:latin typeface="Cambria Math" panose="02040503050406030204" pitchFamily="18" charset="0"/>
                          </a:rPr>
                          <m:t>Ɵ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IN" sz="24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I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previous orientation and </a:t>
                </a:r>
                <a14:m>
                  <m:oMath xmlns:m="http://schemas.openxmlformats.org/officeDocument/2006/math">
                    <m:r>
                      <a:rPr lang="en-IN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I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angular velocity obtained from gyroscope </a:t>
                </a: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71" y="4032852"/>
                <a:ext cx="6653349" cy="861070"/>
              </a:xfrm>
              <a:prstGeom prst="rect">
                <a:avLst/>
              </a:prstGeom>
              <a:blipFill>
                <a:blip r:embed="rId3"/>
                <a:stretch>
                  <a:fillRect l="-1467" t="-5674" r="-1558" b="-156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613297" y="149364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Gyroscope Orientation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0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21131" y="2976153"/>
            <a:ext cx="736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Avoidance</a:t>
            </a:r>
            <a:endParaRPr lang="en-US" sz="4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2631" y="2356245"/>
            <a:ext cx="10716878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ROBUST APPROACH FOR IMPROVING THE ACCURACY OF IMU BASED LOCALISATION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55909" y="381000"/>
            <a:ext cx="2133600" cy="47625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2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8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216587" y="195235"/>
            <a:ext cx="789736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Circuit diagram </a:t>
            </a:r>
            <a:endParaRPr lang="en-IN" sz="4000" b="1" u="sng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09" y="2238348"/>
            <a:ext cx="7195127" cy="3780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8764" y="1422400"/>
            <a:ext cx="65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 smtClean="0"/>
              <a:t>Ultrasonic Sensor : (</a:t>
            </a:r>
            <a:r>
              <a:rPr lang="en-IN" b="1" u="sng" dirty="0" smtClean="0">
                <a:sym typeface="Wingdings" panose="05000000000000000000" pitchFamily="2" charset="2"/>
              </a:rPr>
              <a:t>For </a:t>
            </a:r>
            <a:r>
              <a:rPr lang="en-IN" b="1" u="sng" dirty="0">
                <a:sym typeface="Wingdings" panose="05000000000000000000" pitchFamily="2" charset="2"/>
              </a:rPr>
              <a:t>detection </a:t>
            </a:r>
            <a:r>
              <a:rPr lang="en-IN" b="1" u="sng" dirty="0" smtClean="0">
                <a:sym typeface="Wingdings" panose="05000000000000000000" pitchFamily="2" charset="2"/>
              </a:rPr>
              <a:t>greater </a:t>
            </a:r>
            <a:r>
              <a:rPr lang="en-IN" b="1" u="sng" dirty="0">
                <a:sym typeface="Wingdings" panose="05000000000000000000" pitchFamily="2" charset="2"/>
              </a:rPr>
              <a:t>than 30cms)</a:t>
            </a:r>
            <a:endParaRPr lang="en-IN" b="1" u="sng" dirty="0"/>
          </a:p>
          <a:p>
            <a:endParaRPr lang="en-IN" b="1" u="sn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7200" y="381000"/>
            <a:ext cx="2133600" cy="47625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20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865467" y="269126"/>
            <a:ext cx="789736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Circuit diagram (</a:t>
            </a:r>
            <a:r>
              <a:rPr lang="en-IN" sz="4000" b="1" u="sng" dirty="0" err="1" smtClean="0">
                <a:solidFill>
                  <a:srgbClr val="002060"/>
                </a:solidFill>
                <a:latin typeface="Times New Roman" panose="02020603050405020304" pitchFamily="18" charset="0"/>
              </a:rPr>
              <a:t>contd</a:t>
            </a:r>
            <a:r>
              <a:rPr lang="en-IN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) </a:t>
            </a:r>
            <a:endParaRPr lang="en-IN" sz="4000" b="1" u="sng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2369" y="1431637"/>
            <a:ext cx="588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u="sng" dirty="0" smtClean="0"/>
              <a:t>Infrared Sensor</a:t>
            </a:r>
            <a:r>
              <a:rPr lang="en-IN" b="1" u="sng" dirty="0">
                <a:sym typeface="Wingdings" panose="05000000000000000000" pitchFamily="2" charset="2"/>
              </a:rPr>
              <a:t> </a:t>
            </a:r>
            <a:r>
              <a:rPr lang="en-IN" b="1" u="sng" dirty="0" smtClean="0">
                <a:sym typeface="Wingdings" panose="05000000000000000000" pitchFamily="2" charset="2"/>
              </a:rPr>
              <a:t>: (For detection less than 30cms)</a:t>
            </a:r>
            <a:endParaRPr lang="en-IN" b="1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32" y="2220638"/>
            <a:ext cx="6932035" cy="3817642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7200" y="381000"/>
            <a:ext cx="2133600" cy="47625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21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8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63082" y="265182"/>
            <a:ext cx="60766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Obstacle Avoidance Design</a:t>
            </a:r>
            <a:endParaRPr lang="en-IN" sz="4000" b="1" u="sng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14" y="1279236"/>
            <a:ext cx="10058400" cy="4737345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7200" y="381000"/>
            <a:ext cx="2133600" cy="476250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noProof="0" dirty="0" smtClean="0">
                <a:solidFill>
                  <a:srgbClr val="000000"/>
                </a:solidFill>
              </a:rPr>
              <a:t>22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53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04471" y="265182"/>
            <a:ext cx="45938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Obstacle Avoidance</a:t>
            </a:r>
            <a:endParaRPr lang="en-IN" sz="4000" b="1" u="sng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7481" y="1934359"/>
            <a:ext cx="101233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avoidance is done with help of distance from both ultrasonic and infrared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distance is less than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then the bot is programmed to avoid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sensors are used for determining obstacles above 30cm and Infrared sensors are used for detecting obstacles less than 30cm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6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72" y="1856739"/>
            <a:ext cx="9176992" cy="36296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04470" y="265182"/>
            <a:ext cx="45938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Obstacle Avoidance</a:t>
            </a:r>
            <a:endParaRPr lang="en-IN" sz="4000" b="1" u="sng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9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16C223-73F7-4468-9004-EF65E5721F1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30529" y="273891"/>
            <a:ext cx="96901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Orientation Estimate for Avoiding Obstacle</a:t>
            </a:r>
            <a:endParaRPr lang="en-IN" sz="4000" b="1" u="sng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4585" y="2253673"/>
            <a:ext cx="73336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 turn: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I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oa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−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n×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2)(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I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 turn: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I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oa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−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1)+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n×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2)(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/dl)</a:t>
            </a:r>
            <a:b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5362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82483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EXPERIMENTS UNDERTAKEN</a:t>
            </a:r>
            <a:endParaRPr lang="en-IN" sz="4000" b="1" u="sng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4026" y="2246813"/>
            <a:ext cx="64530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SQUARE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</a:t>
            </a: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EIGHT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</a:t>
            </a: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TRAJECTORY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7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SQUARE TRAJECTORY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50" y="1219200"/>
            <a:ext cx="6692846" cy="50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EIGHT TRAJECTORY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81" y="1204504"/>
            <a:ext cx="8667878" cy="50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94" y="1199661"/>
            <a:ext cx="6806957" cy="5097418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RANDOM TRAJECTORY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6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3970" y="265182"/>
            <a:ext cx="11008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048" y="2762222"/>
            <a:ext cx="11710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</a:rPr>
              <a:t>To develop an error reducing algorithm for Indoor localization of mobile robots using</a:t>
            </a:r>
          </a:p>
          <a:p>
            <a:pPr algn="ctr"/>
            <a:r>
              <a:rPr lang="en-IN" sz="2400" dirty="0">
                <a:latin typeface="Times New Roman" panose="02020603050405020304" pitchFamily="18" charset="0"/>
              </a:rPr>
              <a:t>the inertial measurement </a:t>
            </a:r>
            <a:r>
              <a:rPr lang="en-IN" sz="2400" dirty="0" smtClean="0">
                <a:latin typeface="Times New Roman" panose="02020603050405020304" pitchFamily="18" charset="0"/>
              </a:rPr>
              <a:t>units(IMUs) and </a:t>
            </a:r>
            <a:endParaRPr lang="en-IN" sz="2400" dirty="0">
              <a:latin typeface="Times New Roman" panose="02020603050405020304" pitchFamily="18" charset="0"/>
            </a:endParaRPr>
          </a:p>
          <a:p>
            <a:pPr algn="ctr"/>
            <a:r>
              <a:rPr lang="en-IN" sz="2400" dirty="0">
                <a:latin typeface="Times New Roman" panose="02020603050405020304" pitchFamily="18" charset="0"/>
              </a:rPr>
              <a:t>Range finder sensors.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7200" y="381000"/>
            <a:ext cx="2133600" cy="476250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252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11977" y="2391711"/>
          <a:ext cx="8128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135322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09181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954827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57321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000000"/>
                          </a:solidFill>
                          <a:latin typeface="NimbusRomNo9L-Regu"/>
                        </a:rPr>
                        <a:t>Methods implemented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000000"/>
                          </a:solidFill>
                          <a:latin typeface="NimbusRomNo9L-Regu"/>
                        </a:rPr>
                        <a:t>Trajectory 1</a:t>
                      </a:r>
                    </a:p>
                    <a:p>
                      <a:pPr algn="ctr"/>
                      <a:r>
                        <a:rPr lang="en-IN" dirty="0" smtClean="0">
                          <a:solidFill>
                            <a:srgbClr val="000000"/>
                          </a:solidFill>
                          <a:latin typeface="NimbusRomNo9L-Regu"/>
                        </a:rPr>
                        <a:t>(Square)</a:t>
                      </a:r>
                    </a:p>
                    <a:p>
                      <a:pPr algn="ctr"/>
                      <a:r>
                        <a:rPr lang="en-IN" dirty="0" smtClean="0">
                          <a:solidFill>
                            <a:srgbClr val="000000"/>
                          </a:solidFill>
                          <a:latin typeface="NimbusRomNo9L-Regu"/>
                        </a:rPr>
                        <a:t>(cm)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rgbClr val="000000"/>
                          </a:solidFill>
                          <a:latin typeface="NimbusRomNo9L-Regu"/>
                        </a:rPr>
                        <a:t>Trajectory 2</a:t>
                      </a:r>
                    </a:p>
                    <a:p>
                      <a:pPr algn="ctr"/>
                      <a:r>
                        <a:rPr lang="en-IN" dirty="0" smtClean="0">
                          <a:solidFill>
                            <a:srgbClr val="000000"/>
                          </a:solidFill>
                          <a:latin typeface="NimbusRomNo9L-Regu"/>
                        </a:rPr>
                        <a:t>(Eight)</a:t>
                      </a:r>
                    </a:p>
                    <a:p>
                      <a:pPr algn="ctr"/>
                      <a:r>
                        <a:rPr lang="en-IN" dirty="0" smtClean="0">
                          <a:solidFill>
                            <a:srgbClr val="000000"/>
                          </a:solidFill>
                          <a:latin typeface="NimbusRomNo9L-Regu"/>
                        </a:rPr>
                        <a:t>(cm)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rgbClr val="000000"/>
                          </a:solidFill>
                          <a:latin typeface="NimbusRomNo9L-Regu"/>
                        </a:rPr>
                        <a:t>Trajectory 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rgbClr val="000000"/>
                          </a:solidFill>
                          <a:latin typeface="NimbusRomNo9L-Regu"/>
                        </a:rPr>
                        <a:t>(Random)</a:t>
                      </a:r>
                    </a:p>
                    <a:p>
                      <a:pPr algn="ctr"/>
                      <a:r>
                        <a:rPr lang="en-IN" dirty="0" smtClean="0">
                          <a:solidFill>
                            <a:srgbClr val="000000"/>
                          </a:solidFill>
                          <a:latin typeface="NimbusRomNo9L-Regu"/>
                        </a:rPr>
                        <a:t>(cm)</a:t>
                      </a:r>
                      <a:endParaRPr lang="en-IN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95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Encoders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121.96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89.27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333.65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Gyroscope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40.50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44.22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75.33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476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CDA_nO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28.64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39.50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65.38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CDA_O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20.25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34.68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20.49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967148"/>
                  </a:ext>
                </a:extLst>
              </a:tr>
            </a:tbl>
          </a:graphicData>
        </a:graphic>
      </p:graphicFrame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AVERAGE EUCLIDEAN ERROR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5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CONCLUSION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83089" y="2281645"/>
            <a:ext cx="90981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403C3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Our experiments have shown that by using only gyroscopes as and when needed, the drift errors are reduced considerably. </a:t>
            </a:r>
            <a:endParaRPr lang="en-IN" sz="2400" dirty="0" smtClean="0">
              <a:solidFill>
                <a:srgbClr val="403C3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2400" dirty="0">
              <a:solidFill>
                <a:srgbClr val="403C3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403C3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By </a:t>
            </a:r>
            <a:r>
              <a:rPr lang="en-IN" sz="2400" dirty="0">
                <a:solidFill>
                  <a:srgbClr val="403C3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employing the additional data from obstacle avoidance sensors, we see that the accuracy is improved multifold.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571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7915" y="3334434"/>
            <a:ext cx="886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PAPERS</a:t>
            </a:r>
            <a:endParaRPr lang="en-US" sz="3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38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9605" y="1959429"/>
            <a:ext cx="9876138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(2015), </a:t>
            </a: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bStem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developer kit integrated robotics platform:</a:t>
            </a:r>
            <a:b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  <a:hlinkClick r:id="rId2"/>
              </a:rPr>
              <a:t>http://www.braincorporation.com</a:t>
            </a: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2.	</a:t>
            </a:r>
            <a:r>
              <a:rPr lang="en-IN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Ahn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H.-S. and Yu, W. (2007). ”Indoor mobile robot and pedestrian localization techniques”. In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Control, Automation and Systems, 2007. ICCAS’07. International Conference on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pages 2350–2354. IEEE</a:t>
            </a: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	</a:t>
            </a:r>
            <a:r>
              <a:rPr lang="en-IN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Borenstein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J. and Feng, L. (1994).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Umbmark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: “a method for measuring, comparing, and correcting dead-reckoning errors in mobile robots”.</a:t>
            </a:r>
            <a:r>
              <a:rPr lang="en-IN" sz="1600" dirty="0">
                <a:solidFill>
                  <a:srgbClr val="545454"/>
                </a:solidFill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WP6, March 27, 1995. The University of Michigan.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Reference Papers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6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9604" y="1801394"/>
            <a:ext cx="987613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4. Choi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B.-S., Lee, J.-W., Lee, J.-J., and Park, K.-T. (2011). “A hierarchical algorithm for indoor mobile robot localization using </a:t>
            </a: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RFID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sensor fusion”.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Industrial Electronics, IEEE Transactions on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58(6):</a:t>
            </a: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2226–2235.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n-IN" sz="1600" dirty="0" smtClean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sz="16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5. </a:t>
            </a:r>
            <a:r>
              <a:rPr lang="en-IN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DeSouza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G. N. and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Kak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A. C. (2002). “Vision for mobile robot navigation: A survey.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Pattern Analysis and Machine Intelligence”, IEEE Transactions on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24(2):237–267</a:t>
            </a: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6. Easton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A. and Cameron, S. (2006). “A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gaussian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error model for triangulation-based pose estimation using noisy landmarks”. In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Robotics, Automation and Mechatronics, 2006 IEEE Conference on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pages 1–6. IEEE.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Reference Papers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8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93667" y="1829111"/>
            <a:ext cx="9239796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 Arduino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uno,https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://www.arduino.cc/en/main/arduinoBoardUno </a:t>
            </a:r>
            <a:endParaRPr lang="en-IN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8. Appearance-based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navigation, localization, mapping, and map merging for heterogeneous teams of robots.”,</a:t>
            </a:r>
            <a:r>
              <a:rPr lang="en-IN" sz="11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UC Merced Electronic Theses and Dissertations ,</a:t>
            </a: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2013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9. Granados-Cruz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M.,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Pomarico-Franquiz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J.,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Shmaliy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Y. S., and Morales-Mendoza, L. J. (2014).”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Triangulationbased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indoor robot localization using extended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kalman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filtering”. In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Electrical Engineering, Computing Science and Automatic Control (CCE), 2014 11th International Conference on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pages 1–5. IEEE.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Reference Papers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7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9604" y="1741690"/>
            <a:ext cx="963836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10. Ibrahim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Zunaidi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Norihiko Kato, Y. N. and Matsui, H. (2006). “Positioning system for 4wheel mobile robot: Encoder, gyro and accelerometer data fusion with error model method”. In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CMU Journal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volume 5. 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11. </a:t>
            </a:r>
            <a:r>
              <a:rPr lang="en-IN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Jensfelt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P. (2001). “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Approaches to mobile robot localization in indoor environments”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Citeseer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r>
              <a:rPr lang="en-IN" sz="1600" dirty="0">
                <a:solidFill>
                  <a:srgbClr val="808080"/>
                </a:solidFill>
                <a:latin typeface="Arial" panose="020B060402020202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Master’s thesis, School of Informatics, University of Edinburgh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12. Kam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M., Zhu, X., and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Kalata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P. (1997). “Sensor fusion for mobile robot navigation.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Proceedings of the IEEE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85(1):108–119.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13. Kelley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K. J. (2015). “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Wi-fi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location determination for semantic locations.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Hilltop Review”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7(1):9.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Reference Papers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37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4366" y="1850711"/>
            <a:ext cx="1008452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14. Li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J. (2012). “Characterization of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wlan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location fingerprinting systems. Master’s thesis”, School of Informatics, University of Edinburgh. Liu, H., 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15. </a:t>
            </a:r>
            <a:r>
              <a:rPr lang="en-IN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Darabi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H., Banerjee, P., and Liu, J. (2007). “Survey of wireless indoor positioning techniques and systems”.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Systems, Man, and Cybernetics, Part C: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Applications and Reviews, IEEE Transactions on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37(6):1067–1080.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16. </a:t>
            </a:r>
            <a:r>
              <a:rPr lang="en-IN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Surmann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H.,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Nuchter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A., and Hertzberg, J. (2003). “An autonomous mobile robot with a 3d laser range finder for 3d exploration and digitalization of indoor environments”.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Robotics and Autonomous Systems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45(3):181–198.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17. Widodo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Budiharto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D. P. and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Jazidie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A. (2011). “A robust obstacle avoidance for service robot using Bayesian approach”.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International Journal of Advanced Robotic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Systems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8:52–60</a:t>
            </a: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Reference Papers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6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97874" y="1897524"/>
            <a:ext cx="9677869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18. Xiao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Z., Wen, H., Markham, A., and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Trigoni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N. (2014). “Lightweight map matching for indoor localisation using conditional random fields. In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Information Processing in Sensor Networks”, IPSN-14 Proceedings of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/>
            </a:r>
            <a:b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13th International Symposium on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pages 131–142</a:t>
            </a: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>
              <a:lnSpc>
                <a:spcPct val="150000"/>
              </a:lnSpc>
              <a:spcAft>
                <a:spcPts val="800"/>
              </a:spcAft>
            </a:pPr>
            <a:r>
              <a:rPr lang="en-IN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19. Zhang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H., Chen, J. C., and Zhang, K. (2014).”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Rfid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-based</a:t>
            </a:r>
            <a:b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localization system for mobile robot with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markov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chain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monte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IN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carlo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”. In </a:t>
            </a:r>
            <a:r>
              <a:rPr lang="en-IN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American Society for Engineering Education (ASEE Zone 1), 2014 Zone 1 Conference of the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pages 1–6. IEEE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Reference Papers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0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1131" y="2976153"/>
            <a:ext cx="736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0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7302" y="265182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Indoor Localization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6862" y="2168435"/>
            <a:ext cx="93268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Indoor Localization:</a:t>
            </a:r>
          </a:p>
          <a:p>
            <a:pPr lvl="1"/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method in which the position and orientation of the mobile robot is determined with respect to the indoor environment</a:t>
            </a:r>
          </a:p>
          <a:p>
            <a:pPr lvl="1"/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essential for any Autonomous mobile robot for smooth navigation.</a:t>
            </a:r>
          </a:p>
          <a:p>
            <a:pPr lvl="1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0852" y="277528"/>
            <a:ext cx="7279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Approach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832" y="1392339"/>
            <a:ext cx="107020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The use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 reckoning approach to solve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robotic indoor localization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help of the inertial measurement unit (IMU)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Obstacle avoidance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We obtain position and orientation estimates from three different methods: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Encoders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Gyroscope</a:t>
            </a:r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avoidance system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38491" y="381000"/>
            <a:ext cx="2133600" cy="476250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36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299604" y="269126"/>
            <a:ext cx="9876139" cy="6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IN" sz="40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Applications</a:t>
            </a:r>
            <a:endParaRPr lang="en-IN" sz="4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3867" y="2508070"/>
            <a:ext cx="86476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as assistive robots in emergency situations which can be hazardous for people</a:t>
            </a:r>
          </a:p>
          <a:p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tracking with RFID based approaches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95005" y="2810690"/>
            <a:ext cx="736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</a:t>
            </a:r>
            <a:endParaRPr lang="en-US" sz="4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4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76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C223-73F7-4468-9004-EF65E5721F19}" type="slidenum">
              <a:rPr lang="en-US" altLang="en-US" smtClean="0">
                <a:solidFill>
                  <a:srgbClr val="000000"/>
                </a:solidFill>
              </a:rPr>
              <a:pPr/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97" y="2220577"/>
            <a:ext cx="5818933" cy="3274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1418" y="1619794"/>
            <a:ext cx="472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our robot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09" y="2220577"/>
            <a:ext cx="3143794" cy="2090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09" y="4593770"/>
            <a:ext cx="966651" cy="7249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5213866"/>
            <a:ext cx="792480" cy="7022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8709" y="1568797"/>
            <a:ext cx="4728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8627" y="265182"/>
            <a:ext cx="736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sz="40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22" y="4721428"/>
            <a:ext cx="1706659" cy="119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1_Default Design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1728</TotalTime>
  <Words>1165</Words>
  <Application>Microsoft Office PowerPoint</Application>
  <PresentationFormat>Widescreen</PresentationFormat>
  <Paragraphs>256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Cambria Math</vt:lpstr>
      <vt:lpstr>Droid Sans Fallback</vt:lpstr>
      <vt:lpstr>Georgia</vt:lpstr>
      <vt:lpstr>Latha</vt:lpstr>
      <vt:lpstr>NimbusRomNo9L-Regu</vt:lpstr>
      <vt:lpstr>Times New Roman</vt:lpstr>
      <vt:lpstr>Wingdings</vt:lpstr>
      <vt:lpstr>11_Default Design</vt:lpstr>
      <vt:lpstr> A ROBUST APPROACH FOR IMPROVING THE ACCURACY OF IMU BASED LOCALISATION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</dc:title>
  <dc:creator>Sundar G</dc:creator>
  <cp:lastModifiedBy>Microsoft</cp:lastModifiedBy>
  <cp:revision>124</cp:revision>
  <dcterms:created xsi:type="dcterms:W3CDTF">2015-08-13T05:59:41Z</dcterms:created>
  <dcterms:modified xsi:type="dcterms:W3CDTF">2016-05-18T06:16:17Z</dcterms:modified>
</cp:coreProperties>
</file>